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7654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5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56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8FBB99D3-FF31-49A3-BFB6-B1BA4BB5EE5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90EC2-D37E-4667-AA91-4DBAB10449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39BAF-91A5-479D-B0DF-404BBFBFAF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FE7E1-EBE8-4ACA-8810-A0A7A46925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07912-4FC9-4D9B-B8A7-FDF205915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A19C6-E868-4552-8A8A-D61A5F11D7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89E60-1BFC-4F46-AED0-6EFEF7DC13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DDBCB9-66A4-4C48-9C5C-05C3CA3CB3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A72E9-E310-4421-826C-BE02E612BD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71256-F768-4D46-B768-E561B081EA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CCE40C-162A-438E-84EF-B5594AF7AD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2662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8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762000" y="7620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defRPr sz="2600" b="1">
                <a:solidFill>
                  <a:schemeClr val="bg1"/>
                </a:solidFill>
                <a:latin typeface="+mn-lt"/>
              </a:defRPr>
            </a:lvl1pPr>
          </a:lstStyle>
          <a:p>
            <a:fld id="{F42A6B16-1953-4E30-A9A7-3FE7AE7D9CF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6635" name="Group 1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26636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7" name="AutoShape 13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3016250"/>
          </a:xfrm>
        </p:spPr>
        <p:txBody>
          <a:bodyPr/>
          <a:lstStyle/>
          <a:p>
            <a:pPr algn="ctr"/>
            <a:r>
              <a:rPr lang="en-US" b="1" dirty="0" smtClean="0">
                <a:latin typeface="Arial Narrow" pitchFamily="34" charset="0"/>
                <a:cs typeface="Arial" charset="0"/>
              </a:rPr>
              <a:t>By</a:t>
            </a:r>
          </a:p>
          <a:p>
            <a:pPr algn="ctr"/>
            <a:r>
              <a:rPr lang="en-US" b="1" dirty="0" smtClean="0">
                <a:latin typeface="Arial Narrow" pitchFamily="34" charset="0"/>
                <a:cs typeface="Arial" charset="0"/>
              </a:rPr>
              <a:t>Prof. </a:t>
            </a:r>
            <a:r>
              <a:rPr lang="en-US" b="1" dirty="0" err="1" smtClean="0">
                <a:latin typeface="Arial Narrow" pitchFamily="34" charset="0"/>
                <a:cs typeface="Arial" charset="0"/>
              </a:rPr>
              <a:t>Mohd</a:t>
            </a:r>
            <a:r>
              <a:rPr lang="en-US" b="1" dirty="0" smtClean="0">
                <a:latin typeface="Arial Narrow" pitchFamily="34" charset="0"/>
                <a:cs typeface="Arial" charset="0"/>
              </a:rPr>
              <a:t>  </a:t>
            </a:r>
            <a:r>
              <a:rPr lang="en-US" b="1" dirty="0" err="1" smtClean="0">
                <a:latin typeface="Arial Narrow" pitchFamily="34" charset="0"/>
                <a:cs typeface="Arial" charset="0"/>
              </a:rPr>
              <a:t>Farooq</a:t>
            </a:r>
            <a:r>
              <a:rPr lang="en-US" b="1" dirty="0" smtClean="0">
                <a:latin typeface="Arial Narrow" pitchFamily="34" charset="0"/>
                <a:cs typeface="Arial" charset="0"/>
              </a:rPr>
              <a:t>  </a:t>
            </a:r>
            <a:r>
              <a:rPr lang="en-US" b="1" dirty="0" err="1" smtClean="0">
                <a:latin typeface="Arial Narrow" pitchFamily="34" charset="0"/>
                <a:cs typeface="Arial" charset="0"/>
              </a:rPr>
              <a:t>Mirza</a:t>
            </a:r>
            <a:endParaRPr lang="en-US" b="1" dirty="0" smtClean="0">
              <a:latin typeface="Arial Narrow" pitchFamily="34" charset="0"/>
              <a:cs typeface="Arial" charset="0"/>
            </a:endParaRPr>
          </a:p>
          <a:p>
            <a:pPr algn="ctr"/>
            <a:r>
              <a:rPr lang="en-US" b="1" dirty="0" err="1" smtClean="0">
                <a:latin typeface="Arial Narrow" pitchFamily="34" charset="0"/>
                <a:cs typeface="Arial" charset="0"/>
              </a:rPr>
              <a:t>Deptt</a:t>
            </a:r>
            <a:r>
              <a:rPr lang="en-US" b="1" dirty="0" smtClean="0">
                <a:latin typeface="Arial Narrow" pitchFamily="34" charset="0"/>
                <a:cs typeface="Arial" charset="0"/>
              </a:rPr>
              <a:t>. Of Education </a:t>
            </a:r>
          </a:p>
          <a:p>
            <a:pPr algn="ctr"/>
            <a:r>
              <a:rPr lang="en-US" b="1" dirty="0" smtClean="0">
                <a:latin typeface="Arial Narrow" pitchFamily="34" charset="0"/>
                <a:cs typeface="Arial" charset="0"/>
              </a:rPr>
              <a:t>Govt. P.G. College Rajouri</a:t>
            </a:r>
          </a:p>
          <a:p>
            <a:endParaRPr lang="en-US" dirty="0"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>
          <a:xfrm>
            <a:off x="936625" y="990600"/>
            <a:ext cx="7772400" cy="1905000"/>
          </a:xfrm>
        </p:spPr>
        <p:txBody>
          <a:bodyPr/>
          <a:lstStyle/>
          <a:p>
            <a:r>
              <a:rPr lang="en-US" dirty="0" smtClean="0">
                <a:latin typeface="Arial Narrow" pitchFamily="34" charset="0"/>
                <a:cs typeface="Arial" charset="0"/>
              </a:rPr>
              <a:t>Social Change in Global Perspective</a:t>
            </a:r>
            <a:r>
              <a:rPr lang="en-US" dirty="0" smtClean="0">
                <a:cs typeface="Arial" charset="0"/>
              </a:rPr>
              <a:t/>
            </a:r>
            <a:br>
              <a:rPr lang="en-US" dirty="0" smtClean="0">
                <a:cs typeface="Arial" charset="0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Global Theories of Social Change</a:t>
            </a:r>
            <a:endParaRPr lang="en-US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cs typeface="Arial" charset="0"/>
              </a:rPr>
              <a:t>Globalization</a:t>
            </a:r>
            <a:r>
              <a:rPr lang="en-US">
                <a:cs typeface="Arial" charset="0"/>
              </a:rPr>
              <a:t> involves increased interconnectedness that can erase or magnify cultural differences.</a:t>
            </a:r>
            <a:br>
              <a:rPr lang="en-US">
                <a:cs typeface="Arial" charset="0"/>
              </a:rPr>
            </a:br>
            <a:endParaRPr lang="en-US">
              <a:cs typeface="Times New Roman" pitchFamily="18" charset="0"/>
            </a:endParaRPr>
          </a:p>
          <a:p>
            <a:r>
              <a:rPr lang="en-US" b="1">
                <a:cs typeface="Arial" charset="0"/>
              </a:rPr>
              <a:t>Modernization Theory</a:t>
            </a:r>
            <a:r>
              <a:rPr lang="en-US">
                <a:cs typeface="Arial" charset="0"/>
              </a:rPr>
              <a:t> - global development is a worldwide process affecting all societies touched by technological change.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Global Theories of Social Change</a:t>
            </a:r>
            <a:endParaRPr lang="en-US"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cs typeface="Arial" charset="0"/>
              </a:rPr>
              <a:t>World Systems Theory </a:t>
            </a:r>
            <a:r>
              <a:rPr lang="en-US">
                <a:cs typeface="Arial" charset="0"/>
              </a:rPr>
              <a:t>- nations are members of a worldwide system of unequal political and economic relationships.</a:t>
            </a:r>
            <a:endParaRPr lang="en-US">
              <a:cs typeface="Times New Roman" pitchFamily="18" charset="0"/>
            </a:endParaRPr>
          </a:p>
          <a:p>
            <a:r>
              <a:rPr lang="en-US" b="1">
                <a:cs typeface="Arial" charset="0"/>
              </a:rPr>
              <a:t>Dependency theory</a:t>
            </a:r>
            <a:r>
              <a:rPr lang="en-US">
                <a:cs typeface="Arial" charset="0"/>
              </a:rPr>
              <a:t>  - industrialized nations tend to imprison developing nations through trade and debt dependency.</a:t>
            </a:r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 Diversity and Social Change</a:t>
            </a:r>
            <a:endParaRPr lang="en-US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Diversity is both a cause and an effect of social change. 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Diversity as a cause of change is exemplified in immigration effects.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Diversity as an effect of change is exemplified by unequal outcomes of modernization on different ethnic groups.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9600" b="1" dirty="0" smtClean="0"/>
              <a:t>THANK YOU</a:t>
            </a:r>
            <a:endParaRPr lang="en-US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cs typeface="Arial" charset="0"/>
              </a:rPr>
              <a:t>Presentaion</a:t>
            </a:r>
            <a:r>
              <a:rPr lang="en-US" dirty="0" smtClean="0">
                <a:cs typeface="Arial" charset="0"/>
              </a:rPr>
              <a:t>  </a:t>
            </a:r>
            <a:r>
              <a:rPr lang="en-US" dirty="0">
                <a:cs typeface="Arial" charset="0"/>
              </a:rPr>
              <a:t>Outline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What is Social Change?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Theories of Social Change</a:t>
            </a:r>
          </a:p>
          <a:p>
            <a:r>
              <a:rPr lang="en-US">
                <a:cs typeface="Arial" charset="0"/>
              </a:rPr>
              <a:t>The Causes of Social Change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Modernization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Global Theories of Social Change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Diversity, Globalization and Social Change</a:t>
            </a:r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Characteristics of Social Change</a:t>
            </a:r>
            <a:endParaRPr lang="en-US"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>
                <a:cs typeface="Arial" charset="0"/>
              </a:rPr>
              <a:t>Social change is uneven.</a:t>
            </a:r>
            <a:endParaRPr lang="en-US">
              <a:cs typeface="Times New Roman" pitchFamily="18" charset="0"/>
            </a:endParaRP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>
                <a:cs typeface="Arial" charset="0"/>
              </a:rPr>
              <a:t>The onset and consequences of social change are often unforeseen.</a:t>
            </a:r>
            <a:endParaRPr lang="en-US">
              <a:cs typeface="Times New Roman" pitchFamily="18" charset="0"/>
            </a:endParaRP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>
                <a:cs typeface="Arial" charset="0"/>
              </a:rPr>
              <a:t>Social change often creates conflict.</a:t>
            </a:r>
            <a:endParaRPr lang="en-US">
              <a:cs typeface="Times New Roman" pitchFamily="18" charset="0"/>
            </a:endParaRP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>
                <a:cs typeface="Arial" charset="0"/>
              </a:rPr>
              <a:t>The direction of social change is not random.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>
                <a:cs typeface="Arial" charset="0"/>
              </a:rPr>
              <a:t>Functionalist Theory</a:t>
            </a:r>
            <a:br>
              <a:rPr lang="en-US">
                <a:cs typeface="Arial" charset="0"/>
              </a:rPr>
            </a:br>
            <a:r>
              <a:rPr lang="en-US">
                <a:cs typeface="Arial" charset="0"/>
              </a:rPr>
              <a:t>of Social Change</a:t>
            </a:r>
            <a:endParaRPr lang="en-US"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Societies change from simple to complex, from undifferentiated to highly differentiated division of labor.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Technology is the primary cause of social change.</a:t>
            </a:r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Conflict Theory of Social Change</a:t>
            </a:r>
            <a:endParaRPr lang="en-US"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Conflict is an inherent component of social relations.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Economic conflict between social classes is the cause of social change. </a:t>
            </a:r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Cyclical Theory of Social Change</a:t>
            </a:r>
            <a:endParaRPr lang="en-US">
              <a:cs typeface="Times New Roma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Societies go through a life cycle or life span. 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The necessity for growth is the primary cause of social change. </a:t>
            </a:r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 Cyclical Theory: Three Phases</a:t>
            </a:r>
            <a:endParaRPr lang="en-US"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>
                <a:cs typeface="Arial" charset="0"/>
              </a:rPr>
              <a:t>Idealistic culture - society wrestles with the tension between the ideal and the practical.</a:t>
            </a:r>
            <a:endParaRPr lang="en-US">
              <a:cs typeface="Times New Roman" pitchFamily="18" charset="0"/>
            </a:endParaRP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>
                <a:cs typeface="Arial" charset="0"/>
              </a:rPr>
              <a:t>Ideational culture - emphasizes faith and new forms of spirituality.</a:t>
            </a:r>
            <a:endParaRPr lang="en-US">
              <a:cs typeface="Times New Roman" pitchFamily="18" charset="0"/>
            </a:endParaRP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>
                <a:cs typeface="Arial" charset="0"/>
              </a:rPr>
              <a:t>Sensate culture - stresses partial approaches to reality and involves the hedonistic.</a:t>
            </a:r>
            <a:endParaRPr lang="en-US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 Causes of Social Change</a:t>
            </a:r>
            <a:endParaRPr lang="en-US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Collective Behavior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Cultural Diffusion 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Technological Innovation</a:t>
            </a:r>
            <a:endParaRPr lang="en-US">
              <a:cs typeface="Times New Roman" pitchFamily="18" charset="0"/>
            </a:endParaRPr>
          </a:p>
          <a:p>
            <a:endParaRPr lang="en-US">
              <a:cs typeface="Times New Roman" pitchFamily="18" charset="0"/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Social Movements</a:t>
            </a:r>
          </a:p>
          <a:p>
            <a:r>
              <a:rPr lang="en-US">
                <a:cs typeface="Arial" charset="0"/>
              </a:rPr>
              <a:t>Inequality</a:t>
            </a:r>
          </a:p>
          <a:p>
            <a:r>
              <a:rPr lang="en-US">
                <a:cs typeface="Arial" charset="0"/>
              </a:rPr>
              <a:t>Population  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War </a:t>
            </a:r>
            <a:endParaRPr lang="en-US">
              <a:cs typeface="Times New Roman" pitchFamily="18" charset="0"/>
            </a:endParaRP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Characteristics of Modernization</a:t>
            </a:r>
            <a:endParaRPr lang="en-US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Arial" charset="0"/>
              </a:rPr>
              <a:t>Decline of small, traditional communities.</a:t>
            </a:r>
            <a:endParaRPr lang="en-US">
              <a:cs typeface="Times New Roman" pitchFamily="18" charset="0"/>
            </a:endParaRPr>
          </a:p>
          <a:p>
            <a:r>
              <a:rPr lang="en-US">
                <a:cs typeface="Arial" charset="0"/>
              </a:rPr>
              <a:t>Traditional ties of kinship decrease and society experiences feelings of uncertainty and powerlessness.</a:t>
            </a:r>
            <a:r>
              <a:rPr lang="en-US">
                <a:cs typeface="Times New Roman" pitchFamily="18" charset="0"/>
              </a:rPr>
              <a:t> </a:t>
            </a:r>
          </a:p>
          <a:p>
            <a:r>
              <a:rPr lang="en-US">
                <a:cs typeface="Times New Roman" pitchFamily="18" charset="0"/>
              </a:rPr>
              <a:t>Decline in importance of religious institutions and p</a:t>
            </a:r>
            <a:r>
              <a:rPr lang="en-US">
                <a:cs typeface="Arial" charset="0"/>
              </a:rPr>
              <a:t>eople begin to feel they have lost control of their lives.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derson">
  <a:themeElements>
    <a:clrScheme name="">
      <a:dk1>
        <a:srgbClr val="000000"/>
      </a:dk1>
      <a:lt1>
        <a:srgbClr val="FFFFFF"/>
      </a:lt1>
      <a:dk2>
        <a:srgbClr val="000000"/>
      </a:dk2>
      <a:lt2>
        <a:srgbClr val="FFCC99"/>
      </a:lt2>
      <a:accent1>
        <a:srgbClr val="666699"/>
      </a:accent1>
      <a:accent2>
        <a:srgbClr val="33CCCC"/>
      </a:accent2>
      <a:accent3>
        <a:srgbClr val="FFFFFF"/>
      </a:accent3>
      <a:accent4>
        <a:srgbClr val="000000"/>
      </a:accent4>
      <a:accent5>
        <a:srgbClr val="B8B8CA"/>
      </a:accent5>
      <a:accent6>
        <a:srgbClr val="2DB9B9"/>
      </a:accent6>
      <a:hlink>
        <a:srgbClr val="666699"/>
      </a:hlink>
      <a:folHlink>
        <a:srgbClr val="CC99FF"/>
      </a:folHlink>
    </a:clrScheme>
    <a:fontScheme name="anders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nderson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derson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derso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derson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derson 5">
        <a:dk1>
          <a:srgbClr val="000000"/>
        </a:dk1>
        <a:lt1>
          <a:srgbClr val="FFFFFF"/>
        </a:lt1>
        <a:dk2>
          <a:srgbClr val="000000"/>
        </a:dk2>
        <a:lt2>
          <a:srgbClr val="FF6600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derson 6">
        <a:dk1>
          <a:srgbClr val="000000"/>
        </a:dk1>
        <a:lt1>
          <a:srgbClr val="FFFFFF"/>
        </a:lt1>
        <a:dk2>
          <a:srgbClr val="000000"/>
        </a:dk2>
        <a:lt2>
          <a:srgbClr val="000066"/>
        </a:lt2>
        <a:accent1>
          <a:srgbClr val="CC0000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Data\Microsoft\Templates\anderson.pot</Template>
  <TotalTime>144</TotalTime>
  <Words>361</Words>
  <Application>Microsoft Office PowerPoint</Application>
  <PresentationFormat>On-screen Show (4:3)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Times New Roman</vt:lpstr>
      <vt:lpstr>Arial</vt:lpstr>
      <vt:lpstr>Wingdings</vt:lpstr>
      <vt:lpstr>anderson</vt:lpstr>
      <vt:lpstr>Social Change in Global Perspective </vt:lpstr>
      <vt:lpstr>Presentaion  Outline</vt:lpstr>
      <vt:lpstr>Characteristics of Social Change</vt:lpstr>
      <vt:lpstr>Functionalist Theory of Social Change</vt:lpstr>
      <vt:lpstr>Conflict Theory of Social Change</vt:lpstr>
      <vt:lpstr>Cyclical Theory of Social Change</vt:lpstr>
      <vt:lpstr> Cyclical Theory: Three Phases</vt:lpstr>
      <vt:lpstr> Causes of Social Change</vt:lpstr>
      <vt:lpstr>Characteristics of Modernization</vt:lpstr>
      <vt:lpstr>Global Theories of Social Change</vt:lpstr>
      <vt:lpstr>Global Theories of Social Change</vt:lpstr>
      <vt:lpstr> Diversity and Social Change</vt:lpstr>
      <vt:lpstr>THANK YOU</vt:lpstr>
    </vt:vector>
  </TitlesOfParts>
  <Company>InnerStace Productions,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23, Social Change</dc:title>
  <dc:creator>stacy</dc:creator>
  <cp:lastModifiedBy>Windows User</cp:lastModifiedBy>
  <cp:revision>7</cp:revision>
  <dcterms:created xsi:type="dcterms:W3CDTF">2001-08-27T16:06:19Z</dcterms:created>
  <dcterms:modified xsi:type="dcterms:W3CDTF">2019-05-14T04:58:51Z</dcterms:modified>
</cp:coreProperties>
</file>